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สไตล์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2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5213" y="0"/>
            <a:ext cx="2971227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92CD6-5C4B-4A32-ABFF-CB79BDA48DD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22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5213" y="8685214"/>
            <a:ext cx="297122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1D55C-09EA-4697-A9F6-8F5EB818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2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7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6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0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4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5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1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5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3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463E-A687-4F34-B471-270A79BBC6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2DEE9-AFCA-4EA7-9B41-E146E1E4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7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ข้อกำหนดการศึกษา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(</a:t>
            </a:r>
            <a:r>
              <a:rPr lang="en-US" dirty="0" smtClean="0"/>
              <a:t>TERM OF REFERENCE</a:t>
            </a:r>
            <a:r>
              <a:rPr lang="th-TH" dirty="0" smtClean="0"/>
              <a:t>)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โครงการสร้างบัณฑิตพันธ์ใหม่และกำลังคนที่มีสมรรถนะ</a:t>
            </a:r>
          </a:p>
          <a:p>
            <a:r>
              <a:rPr lang="th-TH" dirty="0" smtClean="0"/>
              <a:t>เพื่อตอบโจทย์ภาคการผลิต</a:t>
            </a:r>
          </a:p>
          <a:p>
            <a:r>
              <a:rPr lang="th-TH" dirty="0" smtClean="0"/>
              <a:t>ตามนโยบายการปฏิรูปอุดมศึกษาไทย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ขอบเขตการดำเนินการ (ต่อ)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ตัวอย่างรูปแบบดำเนินการ (ต่อ)</a:t>
            </a:r>
          </a:p>
          <a:p>
            <a:pPr marL="0" indent="0">
              <a:buNone/>
            </a:pPr>
            <a:r>
              <a:rPr lang="th-TH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รูปแบบที่ 3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การอุดมศึกษาเพื่อสร้างสมรรถนะ และหรือความรู้พื้นฐานใหม่ที่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</a:t>
            </a:r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การข้ามศาสตร์สาขาวิชาชีพเดิมที่มีอยู่ของศตวรรษที่ 20 ตอบโจทย์ภาคการผลิตสู่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New S-Curve 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&gt;&gt;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จัดการศึกษาที่เน้นการสร้างความสามารถและหรือสมรรถนะที่หลากหลาย จากการศึกษาองค์ความรู้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การข้ามศาสตร์สาขาวิชาชีพ และสามารถ พัฒนาต่อยอดด้วยตนเอง เป็นกาลังคนที่สร้างประโยชน์สูงสุดต่อองค์กรและ ประเทศได้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86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ขอบเขตการดำเนินการ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4.ตัวอย่างรูปแบบดำเนินการ (ต่อ)</a:t>
            </a:r>
          </a:p>
          <a:p>
            <a:pPr marL="0" indent="0">
              <a:buNone/>
            </a:pPr>
            <a:r>
              <a:rPr lang="th-TH" u="sng" dirty="0" smtClean="0"/>
              <a:t>รูปแบบที่ 4</a:t>
            </a:r>
            <a:r>
              <a:rPr lang="th-TH" dirty="0" smtClean="0"/>
              <a:t> การอุดมศึกษาเพื่อตอบสนองการเรียนรู้ตามความต้องการของผู้เรียน</a:t>
            </a:r>
          </a:p>
          <a:p>
            <a:pPr marL="0" indent="0">
              <a:buNone/>
            </a:pPr>
            <a:r>
              <a:rPr lang="th-TH" dirty="0" smtClean="0"/>
              <a:t>เป็นรายบุคคล (</a:t>
            </a:r>
            <a:r>
              <a:rPr lang="en-US" dirty="0" smtClean="0"/>
              <a:t>Personalized Based Education) 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US" dirty="0" smtClean="0"/>
              <a:t>&gt;&gt; </a:t>
            </a:r>
            <a:r>
              <a:rPr lang="th-TH" dirty="0" smtClean="0"/>
              <a:t>จัดการศึกษาทั้งระบบทุกภาคส่วนของสถาบันที่สามารถตอบโจทย์การ เรียนรู้เพื่อพัฒนาความสามารถ ทักษะ และสมรรถนะ ตอบสนองความต้องการ </a:t>
            </a:r>
            <a:r>
              <a:rPr lang="th-TH" dirty="0" err="1" smtClean="0"/>
              <a:t>าย</a:t>
            </a:r>
            <a:r>
              <a:rPr lang="th-TH" dirty="0" smtClean="0"/>
              <a:t>บุคคล เป็นวิธีการที่สามารถ</a:t>
            </a:r>
            <a:r>
              <a:rPr lang="th-TH" dirty="0" err="1" smtClean="0"/>
              <a:t>ทํา</a:t>
            </a:r>
            <a:r>
              <a:rPr lang="th-TH" dirty="0" smtClean="0"/>
              <a:t>ได้จริงตามที่ออกแบบไว้และตรวจสอบได้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0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ขอบเขตการดำเนินการ(ต่อ)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u="sng" dirty="0"/>
              <a:t>รูปแบบที่ 5 </a:t>
            </a:r>
            <a:r>
              <a:rPr lang="th-TH" dirty="0"/>
              <a:t>รูปแบบอื่นๆ</a:t>
            </a:r>
            <a:endParaRPr lang="en-US" dirty="0"/>
          </a:p>
          <a:p>
            <a:pPr marL="0" indent="0">
              <a:buNone/>
            </a:pPr>
            <a:r>
              <a:rPr lang="th-TH" dirty="0" smtClean="0"/>
              <a:t>	</a:t>
            </a:r>
            <a:r>
              <a:rPr lang="en-US" dirty="0" smtClean="0"/>
              <a:t>&gt;&gt; </a:t>
            </a:r>
            <a:r>
              <a:rPr lang="th-TH" dirty="0"/>
              <a:t>จัดการศึกษาในรูปแบบที่สามารถ</a:t>
            </a:r>
            <a:r>
              <a:rPr lang="th-TH" dirty="0" err="1"/>
              <a:t>ทํา</a:t>
            </a:r>
            <a:r>
              <a:rPr lang="th-TH" dirty="0"/>
              <a:t>ได้จริงตามวัตถุประสงค์และขอบเขต ที่</a:t>
            </a:r>
            <a:r>
              <a:rPr lang="th-TH" dirty="0" err="1"/>
              <a:t>กําหนด</a:t>
            </a:r>
            <a:r>
              <a:rPr lang="th-TH" dirty="0"/>
              <a:t>ไว้ในโครงการนี้ และสามารถตรวจสอบได้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42115" y="1880619"/>
            <a:ext cx="1719942" cy="489292"/>
          </a:xfrm>
        </p:spPr>
        <p:txBody>
          <a:bodyPr>
            <a:normAutofit/>
          </a:bodyPr>
          <a:lstStyle/>
          <a:p>
            <a:pPr algn="ctr"/>
            <a:r>
              <a:rPr lang="th-TH" sz="2800" b="1" dirty="0" smtClean="0"/>
              <a:t>กลุ่มเป้าหมาย</a:t>
            </a:r>
            <a:endParaRPr lang="en-US" sz="2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0598" y="2369911"/>
            <a:ext cx="4953000" cy="232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- เป็นผู้ที่ทางานอยู่แล้ว หรือต้องการ ปรับเปลี่ยนสมรรถนะที่มีอยู่เดิมไปสู่สมรรถนะ ที่ตอบโจทย์</a:t>
            </a:r>
            <a:r>
              <a:rPr lang="th-TH" dirty="0" err="1" smtClean="0"/>
              <a:t>กําลังคน</a:t>
            </a:r>
            <a:r>
              <a:rPr lang="th-TH" dirty="0" smtClean="0"/>
              <a:t>เร่งด่วน เพื่อการขับเคลื่อนเศรษฐกิจที่</a:t>
            </a:r>
            <a:r>
              <a:rPr lang="th-TH" dirty="0" err="1" smtClean="0"/>
              <a:t>สําคัญ</a:t>
            </a:r>
            <a:r>
              <a:rPr lang="th-TH" dirty="0" smtClean="0"/>
              <a:t>ในการ ขับเคลื่อนเศรษฐกิจของประเทศ</a:t>
            </a: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990598" y="10443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 smtClean="0"/>
              <a:t>ขอบเขตการดำเนินการ (ต่อ)</a:t>
            </a:r>
            <a:endParaRPr lang="en-US" dirty="0"/>
          </a:p>
        </p:txBody>
      </p:sp>
      <p:sp>
        <p:nvSpPr>
          <p:cNvPr id="6" name="ตัวแทนเนื้อหา 2"/>
          <p:cNvSpPr txBox="1">
            <a:spLocks/>
          </p:cNvSpPr>
          <p:nvPr/>
        </p:nvSpPr>
        <p:spPr>
          <a:xfrm>
            <a:off x="5802086" y="2369911"/>
            <a:ext cx="4953000" cy="24524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dirty="0" smtClean="0"/>
              <a:t>- เป็น</a:t>
            </a:r>
            <a:r>
              <a:rPr lang="th-TH" dirty="0"/>
              <a:t>ผู้ที่จบ ม.ปลาย </a:t>
            </a:r>
            <a:r>
              <a:rPr lang="th-TH" dirty="0" err="1"/>
              <a:t>ปวช</a:t>
            </a:r>
            <a:r>
              <a:rPr lang="th-TH" dirty="0"/>
              <a:t>. </a:t>
            </a:r>
            <a:r>
              <a:rPr lang="th-TH" dirty="0" err="1"/>
              <a:t>ปวส</a:t>
            </a:r>
            <a:r>
              <a:rPr lang="th-TH" dirty="0"/>
              <a:t>. หรืออนุปริญญา หรือที่</a:t>
            </a:r>
            <a:r>
              <a:rPr lang="th-TH" dirty="0" err="1"/>
              <a:t>กําลัง</a:t>
            </a:r>
            <a:r>
              <a:rPr lang="th-TH" dirty="0"/>
              <a:t>ศึกษาอยู่ในสถาบันการศึกษาในปัจจุบัน เพื่อให้มีทักษะและสมรรถนะในการเรียนรู้ด้วย ตนเอง และทักษะ</a:t>
            </a:r>
            <a:r>
              <a:rPr lang="th-TH" dirty="0" err="1"/>
              <a:t>ในศควรรษ</a:t>
            </a:r>
            <a:r>
              <a:rPr lang="th-TH" dirty="0"/>
              <a:t>ที่ 21 เพื่อให้มีความสามารถในการ</a:t>
            </a:r>
            <a:r>
              <a:rPr lang="th-TH" dirty="0" err="1"/>
              <a:t>ทํางาน</a:t>
            </a:r>
            <a:r>
              <a:rPr lang="th-TH" dirty="0"/>
              <a:t>ได้หลากหลาย ตามความต้องการของผู้เรียน และตอบ</a:t>
            </a:r>
            <a:r>
              <a:rPr lang="th-TH" dirty="0" err="1"/>
              <a:t>โจทย</a:t>
            </a:r>
            <a:r>
              <a:rPr lang="th-TH" dirty="0"/>
              <a:t> ภาคอุตสาหกรรมและสถานประกอบการ</a:t>
            </a:r>
          </a:p>
        </p:txBody>
      </p:sp>
    </p:spTree>
    <p:extLst>
      <p:ext uri="{BB962C8B-B14F-4D97-AF65-F5344CB8AC3E}">
        <p14:creationId xmlns:p14="http://schemas.microsoft.com/office/powerpoint/2010/main" val="5074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วิธีการและขั้นตอนการ</a:t>
            </a:r>
            <a:r>
              <a:rPr lang="th-TH" dirty="0" err="1"/>
              <a:t>ดําเนินการ</a:t>
            </a:r>
            <a:endParaRPr lang="en-US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43" y="1690687"/>
            <a:ext cx="3161614" cy="4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วิธีการและขั้นตอนการ</a:t>
            </a:r>
            <a:r>
              <a:rPr lang="th-TH" dirty="0" err="1" smtClean="0"/>
              <a:t>ดําเนินการ</a:t>
            </a:r>
            <a:endParaRPr lang="en-US" dirty="0"/>
          </a:p>
        </p:txBody>
      </p:sp>
      <p:pic>
        <p:nvPicPr>
          <p:cNvPr id="8" name="ตัวแทนเนื้อหา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1228" y="2074483"/>
            <a:ext cx="2530059" cy="914479"/>
          </a:xfrm>
          <a:prstGeom prst="rect">
            <a:avLst/>
          </a:prstGeom>
        </p:spPr>
      </p:pic>
      <p:sp>
        <p:nvSpPr>
          <p:cNvPr id="9" name="ลูกศรลง 8"/>
          <p:cNvSpPr/>
          <p:nvPr/>
        </p:nvSpPr>
        <p:spPr>
          <a:xfrm>
            <a:off x="5834743" y="2988962"/>
            <a:ext cx="261257" cy="391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228" y="3414342"/>
            <a:ext cx="2530059" cy="876376"/>
          </a:xfrm>
          <a:prstGeom prst="rect">
            <a:avLst/>
          </a:prstGeom>
        </p:spPr>
      </p:pic>
      <p:sp>
        <p:nvSpPr>
          <p:cNvPr id="11" name="กล่องข้อความ 10"/>
          <p:cNvSpPr txBox="1"/>
          <p:nvPr/>
        </p:nvSpPr>
        <p:spPr>
          <a:xfrm>
            <a:off x="1948543" y="4517571"/>
            <a:ext cx="801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ถาบันอุดมศึกษาที่ได้รับคัดเลือกต้องดำเนินการส่งเสริมและพัฒนาคุณภาพอาจารย์ในสถาบันอุดมศึกษาด้านการจัดการเรียนการสอนสู้อาจารย์มืออาชีพ ทั้งในระบบสั้นและระยะยาว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เกณฑ์การคัดเลือก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มุ่งแสวงหาข้อเสนอที่มีความพร้อมสามารถ</a:t>
            </a:r>
            <a:r>
              <a:rPr lang="th-TH" dirty="0" err="1"/>
              <a:t>ดําเนินการ</a:t>
            </a:r>
            <a:r>
              <a:rPr lang="th-TH" dirty="0"/>
              <a:t>ได้จริง และมีความเป็นไปได้สูง โดยมีหลักการ</a:t>
            </a:r>
            <a:r>
              <a:rPr lang="th-TH" dirty="0" err="1"/>
              <a:t>สําคัญ</a:t>
            </a:r>
            <a:r>
              <a:rPr lang="th-TH" dirty="0"/>
              <a:t> ดังนี้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	- เป็นไป</a:t>
            </a:r>
            <a:r>
              <a:rPr lang="th-TH" dirty="0"/>
              <a:t>ตามนโยบายการปฏิรูปอุดมศึกษาไทยและการพัฒนาประเทศ</a:t>
            </a:r>
            <a:r>
              <a:rPr lang="th-TH" dirty="0" smtClean="0"/>
              <a:t>ไทย(</a:t>
            </a:r>
            <a:r>
              <a:rPr lang="en-US" dirty="0"/>
              <a:t>Thailand </a:t>
            </a:r>
            <a:r>
              <a:rPr lang="th-TH" dirty="0"/>
              <a:t>4.0) 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เป็น</a:t>
            </a:r>
            <a:r>
              <a:rPr lang="th-TH" dirty="0"/>
              <a:t>การสร้างบัณฑิตพันธุ์ใหม่ </a:t>
            </a:r>
            <a:r>
              <a:rPr lang="th-TH" dirty="0" smtClean="0"/>
              <a:t>และกำลังคน</a:t>
            </a:r>
            <a:r>
              <a:rPr lang="th-TH" dirty="0"/>
              <a:t>ที่มีสมรรถนะและ</a:t>
            </a:r>
            <a:r>
              <a:rPr lang="th-TH" dirty="0" smtClean="0"/>
              <a:t>ทักษะซึ่ง</a:t>
            </a:r>
            <a:r>
              <a:rPr lang="th-TH" dirty="0"/>
              <a:t>สามารถตอบโจทย์การพัฒนาของประเทศ ด้านอุตสาหกรรม เป้าหมาย และการเกษตรก้าวหน้า (</a:t>
            </a:r>
            <a:r>
              <a:rPr lang="en-US" dirty="0"/>
              <a:t>Smart Farming</a:t>
            </a:r>
            <a:r>
              <a:rPr lang="en-US" dirty="0" smtClean="0"/>
              <a:t>)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มี</a:t>
            </a:r>
            <a:r>
              <a:rPr lang="th-TH" dirty="0"/>
              <a:t>ความพร้อมและความเป็นไปได้ที่จะเริ่ม</a:t>
            </a:r>
            <a:r>
              <a:rPr lang="th-TH" dirty="0" err="1"/>
              <a:t>ดําเนินการ</a:t>
            </a:r>
            <a:r>
              <a:rPr lang="th-TH" dirty="0"/>
              <a:t>ตามเวลาที่</a:t>
            </a:r>
            <a:r>
              <a:rPr lang="th-TH" dirty="0" err="1"/>
              <a:t>กําหนด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เกณฑ์การคัดเลือก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Char char="R"/>
            </a:pPr>
            <a:r>
              <a:rPr lang="th-TH" dirty="0" smtClean="0"/>
              <a:t>1</a:t>
            </a:r>
            <a:r>
              <a:rPr lang="th-TH" dirty="0"/>
              <a:t>. หลักสูตรและการจัด</a:t>
            </a:r>
            <a:r>
              <a:rPr lang="th-TH" dirty="0" smtClean="0"/>
              <a:t>การศึกษา</a:t>
            </a:r>
          </a:p>
          <a:p>
            <a:pPr>
              <a:buFont typeface="Wingdings 2" panose="05020102010507070707" pitchFamily="18" charset="2"/>
              <a:buChar char="R"/>
            </a:pPr>
            <a:r>
              <a:rPr lang="th-TH" dirty="0"/>
              <a:t> 2. กระบวนการจัดการเรียนการ</a:t>
            </a:r>
            <a:r>
              <a:rPr lang="th-TH" dirty="0" smtClean="0"/>
              <a:t>สอน</a:t>
            </a:r>
          </a:p>
          <a:p>
            <a:pPr>
              <a:buFont typeface="Wingdings 2" panose="05020102010507070707" pitchFamily="18" charset="2"/>
              <a:buChar char="R"/>
            </a:pPr>
            <a:r>
              <a:rPr lang="th-TH" dirty="0"/>
              <a:t> 3. หน่วยงานภาคีร่วมจัดการเรียนการ</a:t>
            </a:r>
            <a:r>
              <a:rPr lang="th-TH" dirty="0" smtClean="0"/>
              <a:t>สอน</a:t>
            </a:r>
          </a:p>
          <a:p>
            <a:pPr>
              <a:buFont typeface="Wingdings 2" panose="05020102010507070707" pitchFamily="18" charset="2"/>
              <a:buChar char="R"/>
            </a:pPr>
            <a:r>
              <a:rPr lang="th-TH" dirty="0"/>
              <a:t> 4. การเตรียมการและพัฒนา</a:t>
            </a:r>
            <a:r>
              <a:rPr lang="th-TH" dirty="0" smtClean="0"/>
              <a:t>คณาจารย์</a:t>
            </a:r>
          </a:p>
          <a:p>
            <a:pPr>
              <a:buFont typeface="Wingdings 2" panose="05020102010507070707" pitchFamily="18" charset="2"/>
              <a:buChar char="R"/>
            </a:pPr>
            <a:r>
              <a:rPr lang="th-TH" dirty="0"/>
              <a:t> 5. ผลสัมฤทธิ์ของผู้เรียนและวิธี</a:t>
            </a:r>
            <a:r>
              <a:rPr lang="th-TH" dirty="0" smtClean="0"/>
              <a:t>วัดผล</a:t>
            </a:r>
          </a:p>
          <a:p>
            <a:pPr>
              <a:buFont typeface="Wingdings 2" panose="05020102010507070707" pitchFamily="18" charset="2"/>
              <a:buChar char="R"/>
            </a:pPr>
            <a:r>
              <a:rPr lang="th-TH" dirty="0"/>
              <a:t> 6. ปริญญาบัตรหรือวุฒิบัตร (</a:t>
            </a:r>
            <a:r>
              <a:rPr lang="en-US" dirty="0"/>
              <a:t>Degree/Non-degree</a:t>
            </a:r>
            <a:r>
              <a:rPr lang="en-US" dirty="0" smtClean="0"/>
              <a:t>)</a:t>
            </a:r>
            <a:endParaRPr lang="th-TH" dirty="0" smtClean="0"/>
          </a:p>
          <a:p>
            <a:pPr>
              <a:buFont typeface="Wingdings 2" panose="05020102010507070707" pitchFamily="18" charset="2"/>
              <a:buChar char="R"/>
            </a:pPr>
            <a:r>
              <a:rPr lang="th-TH" dirty="0"/>
              <a:t> 7. กลุ่มเป้าหมายหรือ</a:t>
            </a:r>
            <a:r>
              <a:rPr lang="th-TH" dirty="0" smtClean="0"/>
              <a:t>ผู้เรียน</a:t>
            </a:r>
          </a:p>
          <a:p>
            <a:pPr>
              <a:buFont typeface="Wingdings 2" panose="05020102010507070707" pitchFamily="18" charset="2"/>
              <a:buChar char="R"/>
            </a:pPr>
            <a:r>
              <a:rPr lang="th-TH" dirty="0"/>
              <a:t> </a:t>
            </a:r>
            <a:r>
              <a:rPr lang="th-TH" dirty="0" smtClean="0"/>
              <a:t>8. การรับนักศึกษาและเปิดสอนตามหลักสูตร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493"/>
          </a:xfrm>
        </p:spPr>
        <p:txBody>
          <a:bodyPr/>
          <a:lstStyle/>
          <a:p>
            <a:r>
              <a:rPr lang="th-TH" dirty="0"/>
              <a:t>แผนการ</a:t>
            </a:r>
            <a:r>
              <a:rPr lang="th-TH" dirty="0" err="1"/>
              <a:t>ดําเนินงาน</a:t>
            </a:r>
            <a:r>
              <a:rPr lang="th-TH" dirty="0"/>
              <a:t>และระยะเวลาในการ</a:t>
            </a:r>
            <a:r>
              <a:rPr lang="th-TH" dirty="0" err="1"/>
              <a:t>ดําเนินงาน</a:t>
            </a:r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31884"/>
              </p:ext>
            </p:extLst>
          </p:nvPr>
        </p:nvGraphicFramePr>
        <p:xfrm>
          <a:off x="838200" y="1084845"/>
          <a:ext cx="10515600" cy="536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4286"/>
                <a:gridCol w="8101314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ระยะเวลาดำเนินการ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กิจกรรม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ม.ค. 2551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ประชุมเตรียมความพร้อมการจัดท่าขอเสนอโครงการ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ก.พ. 2561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ประชุมพิจารณาข้อเสนอโครงการฯ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ก.พ. 2561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ประชุมร่วมกับภาคเอกชน ประธานสภาอุตสาหกรรม สภาหอการ ไทย(เวลา 16.00 น.)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ก.พ. 2561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ประชุมชี้แจงข้อเสนอโครงการฯ ให้สถาบันอุดมศึกษารับไป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ดําเนินการจัดทํา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โครงการฯ (เวลา 13.30 น.)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สัปดาห์ที่ 34 ก.พ. 2561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สถาบันอุดมศึกษาดำเนินการ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จัดทํา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โครงการฯ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สัปดาห์ที่ 1-2 มี.ค. 2561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สถาบันอุดมศึกษาเสนอโครงการฯ ไปยัง 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สกอ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รางผานความเห็นชอบหรือการอนุมัติจากสภาสถาบันอุดมศึกษา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สัปดาห์ที่ 3-4 มี.ค. 2561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คณะกรรมการคัดเลือกหลักสูตรที่ได้ตาม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ข้อกําหนด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ฯ และประกาศฯ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สัปดาห์ที่ 1 เม.ย. 2561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นําเสนอ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โครงการเข้า ครม. เพื่อสนับสนุนโครงการและงบประมาณ พ.ศ. 2551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พ.ค. 2561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TCAS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การสอบคัดเลือกรับนักศึกษารอบ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ส.ค. 2561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จัดการเรียนการสอน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ส.ค.</a:t>
                      </a:r>
                      <a:r>
                        <a:rPr lang="th-TH" baseline="0" dirty="0" smtClean="0"/>
                        <a:t> 2561 – ก.ค. 2561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คณะกรรมการติดตามการ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ดําเนินงาน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และประเมินผล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ความสําเร็จ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ของโครงการระยะสั้น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ตั้งแต่เริ่มต้นการจัดการเรียนการสอนจนจบการศึกษา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คณะกรรมการติดตามความก้าวหน้าการต่างเนินงานและหลักสูตรการจัดการเรียน การจัดการเรียนการสอน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การสอนตามวัตถุประสงค์ของหลักสูตร และผลการเรียนรู้รายปี จน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สําเร็จ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จนจบการศึกษา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การศึกษา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5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ผลที่คาดว่าจะได้รับ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th-TH" dirty="0" smtClean="0"/>
              <a:t>ได้บัณฑิตพันธุ์</a:t>
            </a:r>
            <a:r>
              <a:rPr lang="th-TH" dirty="0"/>
              <a:t>ใหม่ปีละสองล้านคน และ</a:t>
            </a:r>
            <a:r>
              <a:rPr lang="th-TH" dirty="0" err="1"/>
              <a:t>กําลังคน</a:t>
            </a:r>
            <a:r>
              <a:rPr lang="th-TH" dirty="0"/>
              <a:t>ทุกช่วงอายุของ ประเทศ</a:t>
            </a:r>
            <a:r>
              <a:rPr lang="th-TH" dirty="0" err="1"/>
              <a:t>จํานวน</a:t>
            </a:r>
            <a:r>
              <a:rPr lang="th-TH" dirty="0"/>
              <a:t>ยี่สิบล้านคน เป็นผู้ที่มีทักษะ มีสมรรถนะและศักยภาพสูง อาทิ มีทักษะด้านภาษาอังกฤษและภาษาที่สาม มีสมรรถนะในการปรับตัวและแสวหา ความรู้ด้วยตนเองอย่างต่อเนื่อง สามารถ</a:t>
            </a:r>
            <a:r>
              <a:rPr lang="th-TH" dirty="0" err="1"/>
              <a:t>ทํางาน</a:t>
            </a:r>
            <a:r>
              <a:rPr lang="th-TH" dirty="0"/>
              <a:t>ที่หลากหลายได้ เป็นการตอบ โจทย์ภาคอุตสาหกรรมและสถานประกอบการตามนโยบายการปฏิรูปอุดมศึกษา ไทยสู่ </a:t>
            </a:r>
            <a:r>
              <a:rPr lang="en-US" dirty="0"/>
              <a:t>New </a:t>
            </a:r>
            <a:r>
              <a:rPr lang="en-US" dirty="0" smtClean="0"/>
              <a:t>S-Curve </a:t>
            </a:r>
            <a:r>
              <a:rPr lang="th-TH" dirty="0"/>
              <a:t>เป็นการเร่งด่วน</a:t>
            </a:r>
            <a:r>
              <a:rPr lang="th-TH" dirty="0" smtClean="0"/>
              <a:t>ได้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th-TH" dirty="0"/>
              <a:t>สถาบันอุดมศึกษาไทยได้ปฏิรูปสู่อุดมศึกษาแห่งอนาคต โดยการ ปรับเปลี่ยนรูปแบบการผลิตบัณฑิตพันธุ์ใหม่ที่มีสมรรถนะและศักยภาพสูง เน้นความ ร่วมมือกับภาคเอกชนหรือภาคอุตสาหกรรมแบบครบวงจรและเข้มขันรองรับการ พัฒนาประเทศเพื่อให้การขับเคลื่อนเศรษฐกิจ (</a:t>
            </a:r>
            <a:r>
              <a:rPr lang="en-US" dirty="0"/>
              <a:t>New Growth Engines) </a:t>
            </a:r>
            <a:r>
              <a:rPr lang="th-TH" dirty="0"/>
              <a:t>ของ ประเทศอย่างก้าวกระโดด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4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หลักการและเหตุผล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นโยบาย </a:t>
            </a:r>
            <a:r>
              <a:rPr lang="en-US" dirty="0" smtClean="0"/>
              <a:t>Thailand 4.0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First S-Curve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New S-Curve</a:t>
            </a:r>
          </a:p>
          <a:p>
            <a:pPr marL="0" indent="0">
              <a:buNone/>
            </a:pPr>
            <a:r>
              <a:rPr lang="th-TH" dirty="0" smtClean="0"/>
              <a:t>. ยุทธศาสตร์ชาติ 20 ปี (พ.ศ. 2560-2579)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ยุทธศาสตร์ที่ 3 การพัฒนาและเสริมสร้างศักยภาพทรัพยากรมนุษย์</a:t>
            </a:r>
          </a:p>
          <a:p>
            <a:pPr marL="0" indent="0">
              <a:buNone/>
            </a:pPr>
            <a:r>
              <a:rPr lang="th-TH" dirty="0" smtClean="0"/>
              <a:t>. แผนการพัฒนาเศรษฐกิจและสังคมแห่งชาติ ฉบับที่ 12 (พ.ศ.2560-2564)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เป้าหมายการพัฒนาที่ยั่งยืน</a:t>
            </a:r>
          </a:p>
          <a:p>
            <a:pPr marL="0" indent="0">
              <a:buNone/>
            </a:pPr>
            <a:r>
              <a:rPr lang="th-TH" dirty="0" smtClean="0"/>
              <a:t>. แผนการศึกษาแห่งชาติ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77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หลักการและเหตุผล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นพ.</a:t>
            </a:r>
            <a:r>
              <a:rPr lang="th-TH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ธี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ระเกียรติ เจริญ</a:t>
            </a:r>
            <a:r>
              <a:rPr lang="th-TH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เศรษฐ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ศิลป์ </a:t>
            </a:r>
            <a:r>
              <a:rPr lang="th-TH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รมว.ศธ</a:t>
            </a:r>
            <a:endParaRPr lang="th-TH" sz="2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มอบจุดเน้นเชิงนโยบายแนวทางการดำเนินงานและโครงการสำคัญของกระทรวงศึกษาธิการ ด้านการผลิตพัฒนากำลังคนและสร้างความสามารถในการแข่งขัน ผลิตกำลังคนรองรับ 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New S-Curve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โดยสานพลังประชารัฐด้านการศึกษาและจัดการศึกษาแบบทวิภาคี </a:t>
            </a:r>
          </a:p>
          <a:p>
            <a:pPr marL="0" indent="0">
              <a:buNone/>
            </a:pP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นายแพทย์อุดม  </a:t>
            </a:r>
            <a:r>
              <a:rPr lang="th-TH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คชินทร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รมช.ศธ.</a:t>
            </a:r>
          </a:p>
          <a:p>
            <a:pPr marL="0" indent="0">
              <a:buNone/>
            </a:pP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Wingdings 2" panose="05020102010507070707" pitchFamily="18" charset="2"/>
              </a:rPr>
              <a:t>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รับนโยบายดังกล่าวมาสู่การปฏิบัติ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ปรับปรับรูปแบบการจัดการเรียนการสอนให้เป็นแหล่งเรียนรู้ของคนในทุกช่วงวัน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ปรับเป้าหมายหารรับผู้เรียนใหม่ ให้มีทั้งนักเรียน นักศึกษา คนทำงาน และคนสูงอายุ </a:t>
            </a:r>
          </a:p>
          <a:p>
            <a:pPr marL="0" indent="0">
              <a:buNone/>
            </a:pP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ด้วยรูปแบบหลัก</a:t>
            </a:r>
            <a:r>
              <a:rPr lang="th-TH" sz="2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สุตร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ระยะสั้นและระยะยาว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สถาบันอุดมศึกษาต้องคำนึงถึงทิศทางการพัฒนาประเทศ สร้างจุดเด่นจุดขายที่โดดเด่น แข่งขันได้ ผลิตบัณฑิตพันธ์ใหม่ด้านวิทยาศาสตร์และเทคโนโลยี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521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วัตถุประสงค์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เพื่อสร้างบัณฑิตพันธ์ใหม่ และกำลังคนที่มีสมรรถนะและศักยภาพสูงสำหรับการทำงานในอุตสาหกรรมใหม่ (</a:t>
            </a:r>
            <a:r>
              <a:rPr lang="en-US" dirty="0" smtClean="0"/>
              <a:t>New S-Curve</a:t>
            </a:r>
            <a:r>
              <a:rPr lang="th-TH" dirty="0" smtClean="0"/>
              <a:t>) และเป็นกลไกสำคัญในการขับเคลื่อนเศรษฐกิจของประเทศ</a:t>
            </a:r>
          </a:p>
          <a:p>
            <a:r>
              <a:rPr lang="th-TH" dirty="0" smtClean="0"/>
              <a:t>เพื่อสร้างฐานการพัฒนาการศึกษาระดับอุดมศึกษาแห่งอนาคต โดยปรับเปลี่ยนรูปแบบการผลิตบัณฑิต และสร้างต้นแบบของหลักสูตรและการเรียนการสอนเน้นการปรับเปลี่ยนเนื้อหาสาระ โครงสร้างหลักสูตรและกระบวนการจัดการเรียนการสอน สร้างประสบการณ์การเรียนรู้ด้วยการปฏิบัติในการสภาพจริงเป็นสำคัญพัฒนาการศึกษาเพื่อสร้างให้ผู้เรียนมีสมรรถนะและศักยภาพสูง รวมทั้งการร่วมมือกับสถานประกอบการ หรือภาคอุตสาหกรรมในการผลิตบัณฑิตและกำลังคน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7961"/>
          </a:xfrm>
        </p:spPr>
        <p:txBody>
          <a:bodyPr>
            <a:normAutofit/>
          </a:bodyPr>
          <a:lstStyle/>
          <a:p>
            <a:r>
              <a:rPr lang="th-TH" dirty="0" smtClean="0"/>
              <a:t>ขอบเขตการ</a:t>
            </a:r>
            <a:r>
              <a:rPr lang="th-TH" dirty="0" err="1" smtClean="0"/>
              <a:t>ดําเนินการ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ตามนโยบายปฏิรูปอุดมศึกษาไทยสู่ 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New S-Curve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สถาบันอุดมศึกษาต้อง สามารถเริ่ม</a:t>
            </a:r>
            <a:r>
              <a:rPr lang="th-TH" sz="2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ดําเนินการ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จัดการเรียนการสอนได้ภายในภาคการศึกษาแรก ปีการศึกษา 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2561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ภายใต้ขอบเขตการ</a:t>
            </a:r>
            <a:r>
              <a:rPr lang="th-TH" sz="2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ดําเนินงาน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ดังนี้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35429" y="1992086"/>
            <a:ext cx="10918371" cy="1915885"/>
          </a:xfrm>
        </p:spPr>
        <p:txBody>
          <a:bodyPr/>
          <a:lstStyle/>
          <a:p>
            <a:pPr marL="1371600" lvl="2" indent="-457200">
              <a:buAutoNum type="arabicPeriod"/>
            </a:pPr>
            <a:r>
              <a:rPr lang="th-TH" dirty="0" smtClean="0"/>
              <a:t>ระดับการศึกษา</a:t>
            </a:r>
            <a:endParaRPr lang="th-TH" dirty="0"/>
          </a:p>
          <a:p>
            <a:pPr marL="914400" lvl="2" indent="0">
              <a:buNone/>
            </a:pPr>
            <a:r>
              <a:rPr lang="th-TH" dirty="0" smtClean="0"/>
              <a:t>	(1) ปริญญาตรีและบัณฑิตศึกษา </a:t>
            </a:r>
          </a:p>
          <a:p>
            <a:pPr marL="914400" lvl="2" indent="0">
              <a:buNone/>
            </a:pPr>
            <a:r>
              <a:rPr lang="th-TH" dirty="0"/>
              <a:t>	</a:t>
            </a:r>
            <a:r>
              <a:rPr lang="th-TH" dirty="0" smtClean="0"/>
              <a:t>(2) ประกาศนียบัตร (</a:t>
            </a:r>
            <a:r>
              <a:rPr lang="en-US" dirty="0" smtClean="0"/>
              <a:t>Non-Degree)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0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0904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ขอบเขตการดำเนินการ (ต่อ)</a:t>
            </a:r>
            <a:br>
              <a:rPr lang="th-TH" dirty="0" smtClean="0"/>
            </a:b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เนื้อหาหลักสูตรและกระบวนการจัดการเรียนการสอน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การศาสตร์หลากหลายศาสตร์เพื่อการสร้างสมรถนะเร่งด่วนใหม่ 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การการเรียนรู้จากประสบการณ์การปฏิบัติในสภาพจริง 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การบูร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ณา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การทักษะชีวิตของ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สังคมดิจิทัล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กับทักษะวิชาชีพ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จัดการเรียนการสอนในลักษณะ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Modular Based Learning Outcomes and/or Learning Results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การระหว่างศาสตร์ สาขาวิชา สถาบันการศึกษา และ/หรือสถานประกอบการ และอุตสาหกรรม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หลักสูตรและการเรียนการสอน ที่ตอบสนองต่อความต้องการและการ พัฒนาทักษะการเรียนรู้รายบุคคลได้ หรือสามารถ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จัดทํา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เป็นภาพรวมทั้งสถาบันใน ลักษณะ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whole campus development</a:t>
            </a:r>
          </a:p>
        </p:txBody>
      </p:sp>
    </p:spTree>
    <p:extLst>
      <p:ext uri="{BB962C8B-B14F-4D97-AF65-F5344CB8AC3E}">
        <p14:creationId xmlns:p14="http://schemas.microsoft.com/office/powerpoint/2010/main" val="20879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ขอบเขตการดำเนินการ (ต่อ)</a:t>
            </a:r>
            <a:br>
              <a:rPr lang="th-TH" dirty="0" smtClean="0"/>
            </a:b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th-TH" dirty="0"/>
              <a:t>คุณภาพอาจารย์ด้านกระบวนการการเรียนการสอน</a:t>
            </a:r>
            <a:endParaRPr lang="en-US" dirty="0"/>
          </a:p>
          <a:p>
            <a:r>
              <a:rPr lang="th-TH" dirty="0"/>
              <a:t>ส่งเสริมและพัฒนาคุณภาพอาจารย์ในสถาบันอุดมศึกษา โดยใช้ “แนวทางการส่งเสริมคุณภาพการจัดการเรียนการสอนของอาจารย์ ในสถาบันอุดมศึกษา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ขอบเขตการดำเนินการ (ต่อ)</a:t>
            </a:r>
            <a:br>
              <a:rPr lang="th-TH" dirty="0" smtClean="0"/>
            </a:b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th-TH" dirty="0"/>
              <a:t>ตัวอย่างรูปแบบ</a:t>
            </a:r>
            <a:r>
              <a:rPr lang="th-TH" dirty="0" err="1" smtClean="0"/>
              <a:t>ดําเนินการ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รูปแบบที่ </a:t>
            </a:r>
            <a:r>
              <a:rPr lang="en-US" dirty="0"/>
              <a:t>1</a:t>
            </a:r>
            <a:r>
              <a:rPr lang="th-TH" dirty="0"/>
              <a:t> การอุดมศึกษาเพื่อเพิ่มสมรรถนะและความเขียวชาญเฉพาะด้าน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ที่ตอบโจทย์</a:t>
            </a:r>
            <a:r>
              <a:rPr lang="th-TH" dirty="0" err="1"/>
              <a:t>กําลังคน</a:t>
            </a:r>
            <a:r>
              <a:rPr lang="th-TH" dirty="0"/>
              <a:t>เร่งด่วนที่</a:t>
            </a:r>
            <a:r>
              <a:rPr lang="th-TH" dirty="0" err="1"/>
              <a:t>สําคัญ</a:t>
            </a:r>
            <a:r>
              <a:rPr lang="th-TH" dirty="0"/>
              <a:t>ในการขับเคลื่อนเศรษฐกิจ (</a:t>
            </a:r>
            <a:r>
              <a:rPr lang="en-US" dirty="0"/>
              <a:t>New Growth Engines) </a:t>
            </a:r>
            <a:r>
              <a:rPr lang="th-TH" dirty="0"/>
              <a:t>ของประเทศ 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รูปแบบ</a:t>
            </a:r>
            <a:r>
              <a:rPr lang="th-TH" dirty="0"/>
              <a:t>ที่ </a:t>
            </a:r>
            <a:r>
              <a:rPr lang="en-US" dirty="0"/>
              <a:t>1.1 </a:t>
            </a:r>
            <a:r>
              <a:rPr lang="th-TH" dirty="0"/>
              <a:t>จัดการอุดมศึกษา</a:t>
            </a:r>
            <a:r>
              <a:rPr lang="th-TH" dirty="0" err="1"/>
              <a:t>สําหรับกําลังคน</a:t>
            </a:r>
            <a:r>
              <a:rPr lang="th-TH" dirty="0"/>
              <a:t>ที่อยู่ในวัย</a:t>
            </a:r>
            <a:r>
              <a:rPr lang="th-TH" dirty="0" err="1"/>
              <a:t>ทํางาน</a:t>
            </a:r>
            <a:r>
              <a:rPr lang="th-TH" dirty="0"/>
              <a:t> เพื่อเพิ่ม สมรรถนะที่ตอบโจทย์เฉพาะของสถานประกอบการ และการพัฒนาส่วนบุคคล ตามอัธยาศัย ในลักษณะให้ใบรับรองความสามารถที่</a:t>
            </a:r>
            <a:r>
              <a:rPr lang="th-TH" dirty="0" err="1"/>
              <a:t>ทํา</a:t>
            </a:r>
            <a:r>
              <a:rPr lang="th-TH" dirty="0"/>
              <a:t>ได้จริง และสามารถ</a:t>
            </a:r>
            <a:r>
              <a:rPr lang="th-TH" dirty="0" err="1"/>
              <a:t>นํา</a:t>
            </a:r>
            <a:r>
              <a:rPr lang="th-TH" dirty="0"/>
              <a:t>ผล การเรียนและหรือผลการเรียนรู้ มาสะสมหน่วยกดเพื่อ</a:t>
            </a:r>
            <a:r>
              <a:rPr lang="th-TH" dirty="0" err="1"/>
              <a:t>นํามาใช้</a:t>
            </a:r>
            <a:r>
              <a:rPr lang="th-TH" dirty="0"/>
              <a:t>เพื่อขอรับปริญญา ได้ในภายหลัง 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รูปแบบ</a:t>
            </a:r>
            <a:r>
              <a:rPr lang="th-TH" dirty="0"/>
              <a:t>ที่ </a:t>
            </a:r>
            <a:r>
              <a:rPr lang="en-US" dirty="0"/>
              <a:t>1,2 </a:t>
            </a:r>
            <a:r>
              <a:rPr lang="th-TH" dirty="0"/>
              <a:t>จัดการอุดมศึกษา</a:t>
            </a:r>
            <a:r>
              <a:rPr lang="th-TH" dirty="0" err="1"/>
              <a:t>สําหรับ</a:t>
            </a:r>
            <a:r>
              <a:rPr lang="th-TH" dirty="0"/>
              <a:t>ผู้เรียนในระบบการศึกษาปกติ ที่มีความ ร่วมมือกับสถานประกอบการ เพื่อต่อยอดการพัฒนาที่ตอบโจทย์การขับเคลื่อน ภาคอุตสาหกรรมอนาคตพลวัตร (</a:t>
            </a:r>
            <a:r>
              <a:rPr lang="en-US" dirty="0"/>
              <a:t>New S-Curve) </a:t>
            </a:r>
            <a:r>
              <a:rPr lang="th-TH" dirty="0"/>
              <a:t>ทั้งแบบระยะยาวตลอด หลักสูตร หรือต่อยอดจากการศึกษาชั้นปีที่ </a:t>
            </a:r>
            <a:r>
              <a:rPr lang="en-US" dirty="0"/>
              <a:t>3 </a:t>
            </a:r>
            <a:r>
              <a:rPr lang="th-TH" dirty="0"/>
              <a:t>และชั้นปีที่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629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ขอบเขตการดำเนินการ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dirty="0" smtClean="0"/>
              <a:t>4. ตัวอย่างรูปแบบดำเนินการ (ต่อ)</a:t>
            </a:r>
          </a:p>
          <a:p>
            <a:pPr marL="0" indent="0">
              <a:buNone/>
            </a:pPr>
            <a:r>
              <a:rPr lang="th-TH" u="sng" dirty="0"/>
              <a:t>รูปแบบที่ 2</a:t>
            </a:r>
            <a:r>
              <a:rPr lang="th-TH" dirty="0"/>
              <a:t> การอุดมศึกษาเพื่อ</a:t>
            </a:r>
            <a:r>
              <a:rPr lang="th-TH" dirty="0" err="1"/>
              <a:t>บูรณา</a:t>
            </a:r>
            <a:r>
              <a:rPr lang="th-TH" dirty="0"/>
              <a:t>การทักษะชีวิตของ</a:t>
            </a:r>
            <a:r>
              <a:rPr lang="th-TH" dirty="0" err="1"/>
              <a:t>สังคมดิจิทัล</a:t>
            </a:r>
            <a:r>
              <a:rPr lang="th-TH" dirty="0"/>
              <a:t>กับความรู้หลักในศาสตร์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สาขาวิชาชีพ 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US" dirty="0" smtClean="0"/>
              <a:t>&gt;&gt; </a:t>
            </a:r>
            <a:r>
              <a:rPr lang="th-TH" dirty="0"/>
              <a:t>พัฒนาการเรียนการสอนหมวดวิชาศึกษาทั่วไป และทักษะชีวิตของ</a:t>
            </a:r>
            <a:r>
              <a:rPr lang="th-TH" dirty="0" err="1"/>
              <a:t>สังคมดิจิทัล</a:t>
            </a:r>
            <a:r>
              <a:rPr lang="th-TH" dirty="0"/>
              <a:t> ในลักษณะ</a:t>
            </a:r>
            <a:r>
              <a:rPr lang="th-TH" dirty="0" err="1"/>
              <a:t>บูรณา</a:t>
            </a:r>
            <a:r>
              <a:rPr lang="th-TH" dirty="0"/>
              <a:t>การสอดแทรกผสมผสานเป็นเนื้อเดียวกับรายวิชาหลัก และหรือ รายวิชาเฉพาะ ทุกลมกลืนและมีความสัมพันธ์เชื่อมโยงองค์ความรู้หลัก สอดรับ ต่อเนื่องกันอย่างเป็นระบบ สามารถจัดการเรียนการสอนได้ทุกชั้นปี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เพื่อ</a:t>
            </a:r>
            <a:r>
              <a:rPr lang="th-TH" dirty="0"/>
              <a:t>พัฒนา</a:t>
            </a:r>
            <a:r>
              <a:rPr lang="th-TH" dirty="0" smtClean="0"/>
              <a:t>บัณฑิตให้</a:t>
            </a:r>
            <a:r>
              <a:rPr lang="th-TH" dirty="0"/>
              <a:t>เป็นผู้ที่ :</a:t>
            </a:r>
            <a:endParaRPr lang="en-US" dirty="0"/>
          </a:p>
          <a:p>
            <a:pPr marL="0" indent="0">
              <a:buNone/>
            </a:pPr>
            <a:r>
              <a:rPr lang="th-TH" dirty="0" smtClean="0"/>
              <a:t>	- </a:t>
            </a:r>
            <a:r>
              <a:rPr lang="th-TH" dirty="0"/>
              <a:t>มีความรู้ความสามารถ (</a:t>
            </a:r>
            <a:r>
              <a:rPr lang="en-US" dirty="0"/>
              <a:t>Competences)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	</a:t>
            </a:r>
            <a:r>
              <a:rPr lang="en-US" dirty="0" smtClean="0"/>
              <a:t>- </a:t>
            </a:r>
            <a:r>
              <a:rPr lang="th-TH" dirty="0"/>
              <a:t>มีทักษะสังคมและชีวิต (</a:t>
            </a:r>
            <a:r>
              <a:rPr lang="en-US" dirty="0"/>
              <a:t>Social and Life Balance)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	</a:t>
            </a:r>
            <a:r>
              <a:rPr lang="en-US" dirty="0" smtClean="0"/>
              <a:t>- </a:t>
            </a:r>
            <a:r>
              <a:rPr lang="th-TH" dirty="0"/>
              <a:t>มีความสามารถที่เป็นสากล (</a:t>
            </a:r>
            <a:r>
              <a:rPr lang="en-US" dirty="0"/>
              <a:t>Globally Talented)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	</a:t>
            </a:r>
            <a:r>
              <a:rPr lang="en-US" dirty="0" smtClean="0"/>
              <a:t>- </a:t>
            </a:r>
            <a:r>
              <a:rPr lang="th-TH" dirty="0"/>
              <a:t>มีความเป็นผู้ประกอบการ (</a:t>
            </a:r>
            <a:r>
              <a:rPr lang="en-US" dirty="0"/>
              <a:t>Entrepreneurial Mindset)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	</a:t>
            </a:r>
            <a:r>
              <a:rPr lang="en-US" dirty="0" smtClean="0"/>
              <a:t>- </a:t>
            </a:r>
            <a:r>
              <a:rPr lang="th-TH" dirty="0"/>
              <a:t>มีความรับผิดชอบต่อสังคม (</a:t>
            </a:r>
            <a:r>
              <a:rPr lang="en-US" dirty="0"/>
              <a:t>Socially Engaged)</a:t>
            </a:r>
          </a:p>
        </p:txBody>
      </p:sp>
    </p:spTree>
    <p:extLst>
      <p:ext uri="{BB962C8B-B14F-4D97-AF65-F5344CB8AC3E}">
        <p14:creationId xmlns:p14="http://schemas.microsoft.com/office/powerpoint/2010/main" val="2462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1024</Words>
  <Application>Microsoft Office PowerPoint</Application>
  <PresentationFormat>แบบจอกว้าง</PresentationFormat>
  <Paragraphs>121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7" baseType="lpstr">
      <vt:lpstr>Angsana New</vt:lpstr>
      <vt:lpstr>Arial</vt:lpstr>
      <vt:lpstr>Calibri</vt:lpstr>
      <vt:lpstr>Calibri Light</vt:lpstr>
      <vt:lpstr>Cordia New</vt:lpstr>
      <vt:lpstr>TH SarabunPSK</vt:lpstr>
      <vt:lpstr>Wingdings 2</vt:lpstr>
      <vt:lpstr>ธีมของ Office</vt:lpstr>
      <vt:lpstr>ข้อกำหนดการศึกษา  (TERM OF REFERENCE)</vt:lpstr>
      <vt:lpstr>หลักการและเหตุผล</vt:lpstr>
      <vt:lpstr>หลักการและเหตุผล (ต่อ)</vt:lpstr>
      <vt:lpstr>วัตถุประสงค์</vt:lpstr>
      <vt:lpstr>ขอบเขตการดําเนินการ ตามนโยบายปฏิรูปอุดมศึกษาไทยสู่ New S-Curve สถาบันอุดมศึกษาต้อง สามารถเริ่มดําเนินการจัดการเรียนการสอนได้ภายในภาคการศึกษาแรก ปีการศึกษา 2561 ภายใต้ขอบเขตการดําเนินงาน ดังนี้ </vt:lpstr>
      <vt:lpstr>ขอบเขตการดำเนินการ (ต่อ) </vt:lpstr>
      <vt:lpstr>ขอบเขตการดำเนินการ (ต่อ) </vt:lpstr>
      <vt:lpstr>ขอบเขตการดำเนินการ (ต่อ) </vt:lpstr>
      <vt:lpstr>ขอบเขตการดำเนินการ (ต่อ)</vt:lpstr>
      <vt:lpstr>ขอบเขตการดำเนินการ (ต่อ)</vt:lpstr>
      <vt:lpstr>ขอบเขตการดำเนินการ (ต่อ)</vt:lpstr>
      <vt:lpstr>ขอบเขตการดำเนินการ(ต่อ)</vt:lpstr>
      <vt:lpstr>กลุ่มเป้าหมาย</vt:lpstr>
      <vt:lpstr>วิธีการและขั้นตอนการดําเนินการ</vt:lpstr>
      <vt:lpstr>วิธีการและขั้นตอนการดําเนินการ</vt:lpstr>
      <vt:lpstr>เกณฑ์การคัดเลือก</vt:lpstr>
      <vt:lpstr>เกณฑ์การคัดเลือก (ต่อ)</vt:lpstr>
      <vt:lpstr>แผนการดําเนินงานและระยะเวลาในการดําเนินงาน</vt:lpstr>
      <vt:lpstr>ผลที่คาดว่าจะได้รับ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ข้อกำหนดการศึกษา  (TERM OF REFERENCE)</dc:title>
  <dc:creator>NewMaster</dc:creator>
  <cp:lastModifiedBy>NewMaster</cp:lastModifiedBy>
  <cp:revision>22</cp:revision>
  <cp:lastPrinted>2018-02-19T10:49:11Z</cp:lastPrinted>
  <dcterms:created xsi:type="dcterms:W3CDTF">2018-02-19T07:51:14Z</dcterms:created>
  <dcterms:modified xsi:type="dcterms:W3CDTF">2018-02-19T10:50:50Z</dcterms:modified>
</cp:coreProperties>
</file>